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Money inherited.</a:t>
            </a:r>
          </a:p>
          <a:p>
            <a:pPr/>
            <a:r>
              <a:t>Claims on Quora in 2017 one billion over 10 years would do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Founded recently</a:t>
            </a:r>
          </a:p>
          <a:p>
            <a:pPr/>
            <a:r>
              <a:t>Not produced results yet</a:t>
            </a:r>
          </a:p>
          <a:p>
            <a:pPr/>
            <a:r>
              <a:t>Google money though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Gene therapy as seen in Crispr documentary.</a:t>
            </a:r>
          </a:p>
          <a:p>
            <a:pPr/>
            <a:r>
              <a:t>Extends life 30% by stimulating 4 genes called Yamanaka factors.</a:t>
            </a:r>
          </a:p>
          <a:p>
            <a:pPr/>
            <a:r>
              <a:t>These turn adult cells into stem cells, allowing for the reversal of epigenetic markers.</a:t>
            </a:r>
          </a:p>
          <a:p>
            <a:pPr/>
            <a:r>
              <a:t>This means that the cells programming from the genes about what kind of cell it is supposed to be, are reversed allowing it again to become a stem cell.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We are on the edge of change, this is why this may seem far fetched.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A Pew Research poll from 2013 found that only 38% of people would want a life extension treatment, and found that the median preferred age was 91 years old. Only 4% found that an age above 120 was an ideal age. But how can one honestly rebuke eternal life, when one has not tried it. Eternal life is not being kept in a permanently old stage for all eternity, it is only the process of reversing aspects such as cell death. This is likely not even a pipe dream, but a necessity for the successful implementation of eternal life. </a:t>
            </a:r>
          </a:p>
          <a:p>
            <a:pPr/>
          </a:p>
          <a:p>
            <a:pPr/>
            <a:r>
              <a:t>Ageing and reversing ageing is truly one of the most divisive issues, for the reason that it sets to reverse one of the most fundamental constants and certainties involved with life. Death. This has been ingrained to us. Most of us have probably had the talk by our parents when we were children, of what death means. Of the infinite eternity of it. But also of the positives it brings: Their suffering is over, they are in a better place, they are in a farm up state, they are in the afterlife. Many if not most of all religions and cultures have some canonical way to deal with the realities of death. Christians believes in the eternal afterlife, hindus in reincarnation. Mexicans celebrate it, believing they are visited by their ancestors souls on the day of the dead. The Toraja people of Indonesia don't believe in immediate sudden death, and keep their dead for a while, rewrapping them in clothes to ensure their soul has a good passage to heaven. Tibetans sometimes engage in sky burials, letting their corpses be consumed by vultures, ensuring that their bodies are passed on to other entities.</a:t>
            </a:r>
          </a:p>
          <a:p>
            <a:pPr/>
          </a:p>
          <a:p>
            <a:pPr/>
            <a:r>
              <a:t>In Chinese mythology they believed that there was a rabbit on the moon producing an elixir of immortality.</a:t>
            </a:r>
          </a:p>
          <a:p>
            <a:pPr/>
          </a:p>
          <a:p>
            <a:pPr/>
            <a:r>
              <a:t>But are all these things not simply ways for us humans to cope with the eternity of death? Are the afterlife and eternal life all that different from each other? They both try to preserve the mind as an eternal constant, one choosing to keep the body as well.</a:t>
            </a:r>
          </a:p>
          <a:p>
            <a:pPr/>
          </a:p>
          <a:p>
            <a:pPr/>
            <a:r>
              <a:t>The fact of the matter is that we have not existed for the vast majority of existence of the universe, and we won't exist for most of the rest of it. We have but a slim, infinitely slim, slither of life on this earth, before we are turned over to provide life to something else. But yet we cannot imagine our eternal disappearance, much in the same way we cannot imagine our appeareance.</a:t>
            </a:r>
          </a:p>
          <a:p>
            <a:pPr/>
          </a:p>
          <a:p>
            <a:pPr/>
            <a:r>
              <a:t>So, is life meaningful with eternal life? Or is meaning created from the limitations provided by the brevity of our lifespans and our hurry to create something meaningful and long lasting. I can't know the answer to this, but I can observe that a driving force between much of the meaning created by people is the drive to never be forgotten, to have been important. Are living forever and being remembered forever, not both the result of the longing for an eternal life, be it in flesh or in spirit?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5463161" y="-90805"/>
            <a:ext cx="8585201" cy="5043805"/>
          </a:xfrm>
          <a:prstGeom prst="rect">
            <a:avLst/>
          </a:prstGeom>
        </p:spPr>
        <p:txBody>
          <a:bodyPr lIns="91439" tIns="45719" rIns="91439" bIns="45719">
            <a:noAutofit/>
          </a:bodyPr>
          <a:lstStyle/>
          <a:p>
            <a:pPr/>
          </a:p>
        </p:txBody>
      </p:sp>
      <p:sp>
        <p:nvSpPr>
          <p:cNvPr id="112" name="Image"/>
          <p:cNvSpPr/>
          <p:nvPr>
            <p:ph type="pic" sz="half" idx="14"/>
          </p:nvPr>
        </p:nvSpPr>
        <p:spPr>
          <a:xfrm>
            <a:off x="5918717" y="4660900"/>
            <a:ext cx="7669766" cy="5219700"/>
          </a:xfrm>
          <a:prstGeom prst="rect">
            <a:avLst/>
          </a:prstGeom>
        </p:spPr>
        <p:txBody>
          <a:bodyPr lIns="91439" tIns="45719" rIns="91439" bIns="45719">
            <a:noAutofit/>
          </a:bodyPr>
          <a:lstStyle/>
          <a:p>
            <a:pPr/>
          </a:p>
        </p:txBody>
      </p:sp>
      <p:sp>
        <p:nvSpPr>
          <p:cNvPr id="113" name="Image"/>
          <p:cNvSpPr/>
          <p:nvPr>
            <p:ph type="pic" idx="15"/>
          </p:nvPr>
        </p:nvSpPr>
        <p:spPr>
          <a:xfrm>
            <a:off x="-1016000" y="-12700"/>
            <a:ext cx="8860898" cy="97790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1016000" y="-12700"/>
            <a:ext cx="8860898" cy="97790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re">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1016000" y="-12700"/>
            <a:ext cx="8860898" cy="97790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idx="14"/>
          </p:nvPr>
        </p:nvSpPr>
        <p:spPr>
          <a:xfrm>
            <a:off x="6665377" y="1219200"/>
            <a:ext cx="7445457" cy="82169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9pPr>
    </p:titleStyle>
    <p:bodyStyle>
      <a:lvl1pPr marL="444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1pPr>
      <a:lvl2pPr marL="889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2pPr>
      <a:lvl3pPr marL="1333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3pPr>
      <a:lvl4pPr marL="1778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4pPr>
      <a:lvl5pPr marL="2222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5pPr>
      <a:lvl6pPr marL="2667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6pPr>
      <a:lvl7pPr marL="3111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7pPr>
      <a:lvl8pPr marL="3556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8pPr>
      <a:lvl9pPr marL="4000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4.tif"/><Relationship Id="rId4" Type="http://schemas.openxmlformats.org/officeDocument/2006/relationships/image" Target="../media/image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futuretimeline.net" TargetMode="External"/><Relationship Id="rId3" Type="http://schemas.openxmlformats.org/officeDocument/2006/relationships/hyperlink" Target="http://reddit.com/r/Futurology"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aitbutwhy.com" TargetMode="External"/><Relationship Id="rId3" Type="http://schemas.openxmlformats.org/officeDocument/2006/relationships/hyperlink" Target="http://sens.org" TargetMode="External"/><Relationship Id="rId4" Type="http://schemas.openxmlformats.org/officeDocument/2006/relationships/hyperlink" Target="http://calicolabs.com" TargetMode="External"/><Relationship Id="rId5" Type="http://schemas.openxmlformats.org/officeDocument/2006/relationships/hyperlink" Target="https://en.wikipedia.org/wiki/Aubrey_de_Grey" TargetMode="External"/><Relationship Id="rId6" Type="http://schemas.openxmlformats.org/officeDocument/2006/relationships/hyperlink" Target="https://en.wikipedia.org/wiki/Strategies_for_Engineered_Negligible_Senescence"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ife extension"/>
          <p:cNvSpPr txBox="1"/>
          <p:nvPr>
            <p:ph type="ctrTitle"/>
          </p:nvPr>
        </p:nvSpPr>
        <p:spPr>
          <a:prstGeom prst="rect">
            <a:avLst/>
          </a:prstGeom>
        </p:spPr>
        <p:txBody>
          <a:bodyPr/>
          <a:lstStyle/>
          <a:p>
            <a:pPr/>
            <a:r>
              <a:t>Life extension</a:t>
            </a:r>
          </a:p>
        </p:txBody>
      </p:sp>
      <p:sp>
        <p:nvSpPr>
          <p:cNvPr id="167" name="Let’s live forever…"/>
          <p:cNvSpPr txBox="1"/>
          <p:nvPr>
            <p:ph type="subTitle" sz="quarter" idx="1"/>
          </p:nvPr>
        </p:nvSpPr>
        <p:spPr>
          <a:prstGeom prst="rect">
            <a:avLst/>
          </a:prstGeom>
        </p:spPr>
        <p:txBody>
          <a:bodyPr/>
          <a:lstStyle/>
          <a:p>
            <a:pPr/>
            <a:r>
              <a:t>Let’s live forever…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Image" descr="Image"/>
          <p:cNvPicPr>
            <a:picLocks noChangeAspect="1"/>
          </p:cNvPicPr>
          <p:nvPr>
            <p:ph type="pic" idx="13"/>
          </p:nvPr>
        </p:nvPicPr>
        <p:blipFill>
          <a:blip r:embed="rId2">
            <a:extLst/>
          </a:blip>
          <a:srcRect l="8333" t="0" r="8333" b="0"/>
          <a:stretch>
            <a:fillRect/>
          </a:stretch>
        </p:blipFill>
        <p:spPr>
          <a:xfrm>
            <a:off x="2668587" y="221429"/>
            <a:ext cx="7667468" cy="5750600"/>
          </a:xfrm>
          <a:prstGeom prst="rect">
            <a:avLst/>
          </a:prstGeom>
        </p:spPr>
      </p:pic>
      <p:sp>
        <p:nvSpPr>
          <p:cNvPr id="208" name="Line"/>
          <p:cNvSpPr/>
          <p:nvPr>
            <p:ph type="body" idx="14"/>
          </p:nvPr>
        </p:nvSpPr>
        <p:spPr>
          <a:xfrm flipV="1">
            <a:off x="406400" y="6569944"/>
            <a:ext cx="12192000" cy="263"/>
          </a:xfrm>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09" name="Longevity Escape Velocity"/>
          <p:cNvSpPr txBox="1"/>
          <p:nvPr>
            <p:ph type="title"/>
          </p:nvPr>
        </p:nvSpPr>
        <p:spPr>
          <a:xfrm>
            <a:off x="406400" y="7168002"/>
            <a:ext cx="12192000" cy="2705101"/>
          </a:xfrm>
          <a:prstGeom prst="rect">
            <a:avLst/>
          </a:prstGeom>
        </p:spPr>
        <p:txBody>
          <a:bodyPr/>
          <a:lstStyle>
            <a:lvl1pPr defTabSz="362204">
              <a:defRPr sz="10540"/>
            </a:lvl1pPr>
          </a:lstStyle>
          <a:p>
            <a:pPr/>
            <a:r>
              <a:t>Longevity Escape Velocity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211" name="Image" descr="Image"/>
          <p:cNvPicPr>
            <a:picLocks noChangeAspect="1"/>
          </p:cNvPicPr>
          <p:nvPr>
            <p:ph type="pic" idx="13"/>
          </p:nvPr>
        </p:nvPicPr>
        <p:blipFill>
          <a:blip r:embed="rId3">
            <a:extLst/>
          </a:blip>
          <a:srcRect l="12871" t="0" r="8900" b="0"/>
          <a:stretch>
            <a:fillRect/>
          </a:stretch>
        </p:blipFill>
        <p:spPr>
          <a:xfrm>
            <a:off x="0" y="0"/>
            <a:ext cx="5486400" cy="9753600"/>
          </a:xfrm>
          <a:prstGeom prst="rect">
            <a:avLst/>
          </a:prstGeom>
        </p:spPr>
      </p:pic>
      <p:sp>
        <p:nvSpPr>
          <p:cNvPr id="212" name="Aubrey de Grey"/>
          <p:cNvSpPr txBox="1"/>
          <p:nvPr>
            <p:ph type="title"/>
          </p:nvPr>
        </p:nvSpPr>
        <p:spPr>
          <a:prstGeom prst="rect">
            <a:avLst/>
          </a:prstGeom>
        </p:spPr>
        <p:txBody>
          <a:bodyPr/>
          <a:lstStyle>
            <a:lvl1pPr defTabSz="350520">
              <a:defRPr sz="10200"/>
            </a:lvl1pPr>
          </a:lstStyle>
          <a:p>
            <a:pPr/>
            <a:r>
              <a:t>Aubrey de Grey</a:t>
            </a:r>
          </a:p>
        </p:txBody>
      </p:sp>
      <p:sp>
        <p:nvSpPr>
          <p:cNvPr id="213" name="Driving force behind the anti-ageing crusade"/>
          <p:cNvSpPr txBox="1"/>
          <p:nvPr>
            <p:ph type="body" sz="quarter" idx="1"/>
          </p:nvPr>
        </p:nvSpPr>
        <p:spPr>
          <a:prstGeom prst="rect">
            <a:avLst/>
          </a:prstGeom>
        </p:spPr>
        <p:txBody>
          <a:bodyPr/>
          <a:lstStyle>
            <a:lvl1pPr defTabSz="473201">
              <a:spcBef>
                <a:spcPts val="1800"/>
              </a:spcBef>
              <a:defRPr sz="4374"/>
            </a:lvl1pPr>
          </a:lstStyle>
          <a:p>
            <a:pPr/>
            <a:r>
              <a:t>Driving force behind the anti-ageing crusade</a:t>
            </a:r>
          </a:p>
        </p:txBody>
      </p:sp>
      <p:pic>
        <p:nvPicPr>
          <p:cNvPr id="214" name="Image" descr="Image"/>
          <p:cNvPicPr>
            <a:picLocks noChangeAspect="1"/>
          </p:cNvPicPr>
          <p:nvPr/>
        </p:nvPicPr>
        <p:blipFill>
          <a:blip r:embed="rId4">
            <a:extLst/>
          </a:blip>
          <a:stretch>
            <a:fillRect/>
          </a:stretch>
        </p:blipFill>
        <p:spPr>
          <a:xfrm>
            <a:off x="5989287" y="248247"/>
            <a:ext cx="6512626" cy="366335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ext"/>
          <p:cNvSpPr txBox="1"/>
          <p:nvPr>
            <p:ph type="body" idx="13"/>
          </p:nvPr>
        </p:nvSpPr>
        <p:spPr>
          <a:prstGeom prst="rect">
            <a:avLst/>
          </a:prstGeom>
        </p:spPr>
        <p:txBody>
          <a:bodyPr/>
          <a:lstStyle/>
          <a:p>
            <a:pPr/>
            <a:r>
              <a:t>Text</a:t>
            </a:r>
          </a:p>
        </p:txBody>
      </p:sp>
      <p:sp>
        <p:nvSpPr>
          <p:cNvPr id="219" name="The seven types of ageing damage…"/>
          <p:cNvSpPr txBox="1"/>
          <p:nvPr>
            <p:ph type="title"/>
          </p:nvPr>
        </p:nvSpPr>
        <p:spPr>
          <a:xfrm>
            <a:off x="406400" y="1466850"/>
            <a:ext cx="12192000" cy="1231209"/>
          </a:xfrm>
          <a:prstGeom prst="rect">
            <a:avLst/>
          </a:prstGeom>
        </p:spPr>
        <p:txBody>
          <a:bodyPr/>
          <a:lstStyle/>
          <a:p>
            <a:pPr defTabSz="350520">
              <a:spcBef>
                <a:spcPts val="1600"/>
              </a:spcBef>
              <a:defRPr sz="3600"/>
            </a:pPr>
            <a:r>
              <a:t>The seven types of ageing damage </a:t>
            </a:r>
          </a:p>
          <a:p>
            <a:pPr defTabSz="350520">
              <a:spcBef>
                <a:spcPts val="1600"/>
              </a:spcBef>
              <a:defRPr sz="3600"/>
            </a:pPr>
            <a:r>
              <a:t>according to de grey</a:t>
            </a:r>
          </a:p>
        </p:txBody>
      </p:sp>
      <p:sp>
        <p:nvSpPr>
          <p:cNvPr id="220" name="Mutation - in chromosomes…"/>
          <p:cNvSpPr txBox="1"/>
          <p:nvPr>
            <p:ph type="body" idx="1"/>
          </p:nvPr>
        </p:nvSpPr>
        <p:spPr>
          <a:prstGeom prst="rect">
            <a:avLst/>
          </a:prstGeom>
        </p:spPr>
        <p:txBody>
          <a:bodyPr/>
          <a:lstStyle/>
          <a:p>
            <a:pPr marL="293370" indent="-293370" defTabSz="385572">
              <a:spcBef>
                <a:spcPts val="1800"/>
              </a:spcBef>
              <a:defRPr sz="2244"/>
            </a:pPr>
            <a:r>
              <a:t>Mutation - in chromosomes</a:t>
            </a:r>
          </a:p>
          <a:p>
            <a:pPr marL="293370" indent="-293370" defTabSz="385572">
              <a:spcBef>
                <a:spcPts val="1800"/>
              </a:spcBef>
              <a:defRPr sz="2244"/>
            </a:pPr>
            <a:r>
              <a:t>Mutation - in mitochondria</a:t>
            </a:r>
          </a:p>
          <a:p>
            <a:pPr marL="293370" indent="-293370" defTabSz="385572">
              <a:spcBef>
                <a:spcPts val="1800"/>
              </a:spcBef>
              <a:defRPr sz="2244"/>
            </a:pPr>
            <a:r>
              <a:t>Junk - inside of cells</a:t>
            </a:r>
          </a:p>
          <a:p>
            <a:pPr lvl="1" marL="586740" indent="-293370" defTabSz="385572">
              <a:spcBef>
                <a:spcPts val="1800"/>
              </a:spcBef>
              <a:defRPr sz="2244"/>
            </a:pPr>
            <a:r>
              <a:t>Which might be responsible for diseases such as Alzheimer’s.</a:t>
            </a:r>
          </a:p>
          <a:p>
            <a:pPr marL="293370" indent="-293370" defTabSz="385572">
              <a:spcBef>
                <a:spcPts val="1800"/>
              </a:spcBef>
              <a:defRPr sz="2244"/>
            </a:pPr>
            <a:r>
              <a:t>Junk - outside of cells (plaques)</a:t>
            </a:r>
          </a:p>
          <a:p>
            <a:pPr lvl="1" marL="586740" indent="-293370" defTabSz="385572">
              <a:spcBef>
                <a:spcPts val="1800"/>
              </a:spcBef>
              <a:defRPr sz="2244"/>
            </a:pPr>
            <a:r>
              <a:t>Also Alzheimer’s and other diseases.</a:t>
            </a:r>
          </a:p>
          <a:p>
            <a:pPr marL="293370" indent="-293370" defTabSz="385572">
              <a:spcBef>
                <a:spcPts val="1800"/>
              </a:spcBef>
              <a:defRPr sz="2244"/>
            </a:pPr>
            <a:r>
              <a:t>Cellular loss</a:t>
            </a:r>
          </a:p>
          <a:p>
            <a:pPr lvl="1" marL="586740" indent="-293370" defTabSz="385572">
              <a:spcBef>
                <a:spcPts val="1800"/>
              </a:spcBef>
              <a:defRPr sz="2244"/>
            </a:pPr>
            <a:r>
              <a:t>Parkinson’s</a:t>
            </a:r>
          </a:p>
          <a:p>
            <a:pPr marL="293370" indent="-293370" defTabSz="385572">
              <a:spcBef>
                <a:spcPts val="1800"/>
              </a:spcBef>
              <a:defRPr sz="2244"/>
            </a:pPr>
            <a:r>
              <a:t>Cellular senescence (too many cells, they stop dividing)</a:t>
            </a:r>
          </a:p>
          <a:p>
            <a:pPr marL="293370" indent="-293370" defTabSz="385572">
              <a:spcBef>
                <a:spcPts val="1800"/>
              </a:spcBef>
              <a:defRPr sz="2244"/>
            </a:pPr>
            <a:r>
              <a:t>Extracellular protein crosslinks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0">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20">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2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0">
                                            <p:txEl>
                                              <p:pRg st="6" end="6"/>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22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22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 fill="hold">
                                  <p:stCondLst>
                                    <p:cond delay="0"/>
                                  </p:stCondLst>
                                  <p:iterate type="el" backwards="0">
                                    <p:tmAbs val="0"/>
                                  </p:iterate>
                                  <p:childTnLst>
                                    <p:set>
                                      <p:cBhvr>
                                        <p:cTn id="38" fill="hold"/>
                                        <p:tgtEl>
                                          <p:spTgt spid="220">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20"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ext"/>
          <p:cNvSpPr txBox="1"/>
          <p:nvPr>
            <p:ph type="body" idx="13"/>
          </p:nvPr>
        </p:nvSpPr>
        <p:spPr>
          <a:prstGeom prst="rect">
            <a:avLst/>
          </a:prstGeom>
        </p:spPr>
        <p:txBody>
          <a:bodyPr/>
          <a:lstStyle/>
          <a:p>
            <a:pPr/>
            <a:r>
              <a:t>Text</a:t>
            </a:r>
          </a:p>
        </p:txBody>
      </p:sp>
      <p:sp>
        <p:nvSpPr>
          <p:cNvPr id="223" name="Sens Foundation"/>
          <p:cNvSpPr txBox="1"/>
          <p:nvPr>
            <p:ph type="title"/>
          </p:nvPr>
        </p:nvSpPr>
        <p:spPr>
          <a:xfrm>
            <a:off x="406400" y="1239892"/>
            <a:ext cx="12192000" cy="1304816"/>
          </a:xfrm>
          <a:prstGeom prst="rect">
            <a:avLst/>
          </a:prstGeom>
        </p:spPr>
        <p:txBody>
          <a:bodyPr/>
          <a:lstStyle/>
          <a:p>
            <a:pPr/>
            <a:r>
              <a:t>Sens Foundation</a:t>
            </a:r>
          </a:p>
        </p:txBody>
      </p:sp>
      <p:sp>
        <p:nvSpPr>
          <p:cNvPr id="224" name="Strategies for Engineered Negligible Senescence…"/>
          <p:cNvSpPr txBox="1"/>
          <p:nvPr>
            <p:ph type="body" idx="1"/>
          </p:nvPr>
        </p:nvSpPr>
        <p:spPr>
          <a:prstGeom prst="rect">
            <a:avLst/>
          </a:prstGeom>
        </p:spPr>
        <p:txBody>
          <a:bodyPr/>
          <a:lstStyle/>
          <a:p>
            <a:pPr/>
            <a:r>
              <a:t>Strategies for Engineered Negligible Senescence</a:t>
            </a:r>
          </a:p>
          <a:p>
            <a:pPr/>
            <a:r>
              <a:t>Senescescence = Biological ageing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4"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I have been aware for many years that most people do not think about aging in the same way that they think about cancer, or diabetes, or heart disease. They are strongly in favor of the absolute elimination of such diseases as soon as possible, but the idea of eliminating aging—maintaining truly youthful physical and mental function indefinitely—evokes an avalanche of fears and reservations. Yet, in the sense that matters most, aging is just like smoking: It’s really bad for you."/>
          <p:cNvSpPr txBox="1"/>
          <p:nvPr>
            <p:ph type="body" idx="13"/>
          </p:nvPr>
        </p:nvSpPr>
        <p:spPr>
          <a:xfrm>
            <a:off x="889000" y="2908300"/>
            <a:ext cx="11226800" cy="3827272"/>
          </a:xfrm>
          <a:prstGeom prst="rect">
            <a:avLst/>
          </a:prstGeom>
        </p:spPr>
        <p:txBody>
          <a:bodyPr/>
          <a:lstStyle/>
          <a:p>
            <a:pPr>
              <a:defRPr sz="3700"/>
            </a:pPr>
            <a:r>
              <a:t>I have been aware for many years that most people do not think about aging in the same way that they think about cancer, or diabetes, or heart disease. They are strongly in favor of the absolute elimination of such diseases as soon as possible, but the idea of eliminating aging—maintaining truly youthful physical and mental function indefinitely—evokes an avalanche of fears and reservations. Yet, in the sense that matters most, aging is just like smoking: </a:t>
            </a:r>
            <a:r>
              <a:rPr u="sng"/>
              <a:t>It’s really bad for you</a:t>
            </a:r>
            <a:r>
              <a:t>.</a:t>
            </a:r>
          </a:p>
        </p:txBody>
      </p:sp>
      <p:sp>
        <p:nvSpPr>
          <p:cNvPr id="227" name="Aubrey de Grey"/>
          <p:cNvSpPr txBox="1"/>
          <p:nvPr>
            <p:ph type="body" idx="14"/>
          </p:nvPr>
        </p:nvSpPr>
        <p:spPr>
          <a:prstGeom prst="rect">
            <a:avLst/>
          </a:prstGeom>
        </p:spPr>
        <p:txBody>
          <a:bodyPr/>
          <a:lstStyle/>
          <a:p>
            <a:pPr/>
            <a:r>
              <a:t>Aubrey de Grey</a:t>
            </a:r>
          </a:p>
        </p:txBody>
      </p:sp>
      <p:sp>
        <p:nvSpPr>
          <p:cNvPr id="228" name="Let’s live forever…"/>
          <p:cNvSpPr txBox="1"/>
          <p:nvPr>
            <p:ph type="body" idx="15"/>
          </p:nvPr>
        </p:nvSpPr>
        <p:spPr>
          <a:prstGeom prst="rect">
            <a:avLst/>
          </a:prstGeom>
        </p:spPr>
        <p:txBody>
          <a:bodyPr/>
          <a:lstStyle/>
          <a:p>
            <a:pPr/>
            <a:r>
              <a:t>Let’s live forever…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Line"/>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31" name="Other ventures"/>
          <p:cNvSpPr txBox="1"/>
          <p:nvPr>
            <p:ph type="title"/>
          </p:nvPr>
        </p:nvSpPr>
        <p:spPr>
          <a:prstGeom prst="rect">
            <a:avLst/>
          </a:prstGeom>
        </p:spPr>
        <p:txBody>
          <a:bodyPr/>
          <a:lstStyle/>
          <a:p>
            <a:pPr/>
            <a:r>
              <a:t>Other ventures</a:t>
            </a:r>
          </a:p>
        </p:txBody>
      </p:sp>
      <p:sp>
        <p:nvSpPr>
          <p:cNvPr id="232" name="The industry chips in…"/>
          <p:cNvSpPr txBox="1"/>
          <p:nvPr>
            <p:ph type="body" sz="quarter" idx="1"/>
          </p:nvPr>
        </p:nvSpPr>
        <p:spPr>
          <a:prstGeom prst="rect">
            <a:avLst/>
          </a:prstGeom>
        </p:spPr>
        <p:txBody>
          <a:bodyPr/>
          <a:lstStyle/>
          <a:p>
            <a:pPr/>
            <a:r>
              <a:t>The industry chips in…</a:t>
            </a:r>
          </a:p>
        </p:txBody>
      </p:sp>
      <p:pic>
        <p:nvPicPr>
          <p:cNvPr id="233" name="Image" descr="Image"/>
          <p:cNvPicPr>
            <a:picLocks noChangeAspect="1"/>
          </p:cNvPicPr>
          <p:nvPr/>
        </p:nvPicPr>
        <p:blipFill>
          <a:blip r:embed="rId3">
            <a:extLst/>
          </a:blip>
          <a:stretch>
            <a:fillRect/>
          </a:stretch>
        </p:blipFill>
        <p:spPr>
          <a:xfrm>
            <a:off x="421997" y="254604"/>
            <a:ext cx="6922337" cy="2838159"/>
          </a:xfrm>
          <a:prstGeom prst="rect">
            <a:avLst/>
          </a:prstGeom>
          <a:ln w="12700">
            <a:miter lim="400000"/>
          </a:ln>
        </p:spPr>
      </p:pic>
      <p:grpSp>
        <p:nvGrpSpPr>
          <p:cNvPr id="236" name="Image"/>
          <p:cNvGrpSpPr/>
          <p:nvPr/>
        </p:nvGrpSpPr>
        <p:grpSpPr>
          <a:xfrm>
            <a:off x="7439036" y="2417250"/>
            <a:ext cx="4824665" cy="2705101"/>
            <a:chOff x="0" y="0"/>
            <a:chExt cx="4824663" cy="2705100"/>
          </a:xfrm>
        </p:grpSpPr>
        <p:pic>
          <p:nvPicPr>
            <p:cNvPr id="235" name="Image" descr="Image"/>
            <p:cNvPicPr>
              <a:picLocks noChangeAspect="1"/>
            </p:cNvPicPr>
            <p:nvPr/>
          </p:nvPicPr>
          <p:blipFill>
            <a:blip r:embed="rId4">
              <a:extLst/>
            </a:blip>
            <a:srcRect l="0" t="0" r="0" b="0"/>
            <a:stretch>
              <a:fillRect/>
            </a:stretch>
          </p:blipFill>
          <p:spPr>
            <a:xfrm>
              <a:off x="139700" y="165100"/>
              <a:ext cx="4545264" cy="2374900"/>
            </a:xfrm>
            <a:prstGeom prst="rect">
              <a:avLst/>
            </a:prstGeom>
            <a:ln>
              <a:noFill/>
            </a:ln>
            <a:effectLst/>
          </p:spPr>
        </p:pic>
        <p:pic>
          <p:nvPicPr>
            <p:cNvPr id="234" name="Image" descr="Image"/>
            <p:cNvPicPr>
              <a:picLocks noChangeAspect="0"/>
            </p:cNvPicPr>
            <p:nvPr/>
          </p:nvPicPr>
          <p:blipFill>
            <a:blip r:embed="rId5">
              <a:extLst/>
            </a:blip>
            <a:stretch>
              <a:fillRect/>
            </a:stretch>
          </p:blipFill>
          <p:spPr>
            <a:xfrm>
              <a:off x="0" y="-1"/>
              <a:ext cx="4824664" cy="2705101"/>
            </a:xfrm>
            <a:prstGeom prst="rect">
              <a:avLst/>
            </a:prstGeom>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Here’s how we might do it…"/>
          <p:cNvSpPr txBox="1"/>
          <p:nvPr>
            <p:ph type="title"/>
          </p:nvPr>
        </p:nvSpPr>
        <p:spPr>
          <a:prstGeom prst="rect">
            <a:avLst/>
          </a:prstGeom>
        </p:spPr>
        <p:txBody>
          <a:bodyPr/>
          <a:lstStyle/>
          <a:p>
            <a:pPr/>
            <a:r>
              <a:t>Here’s how we might do it…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elemore Extension"/>
          <p:cNvSpPr txBox="1"/>
          <p:nvPr>
            <p:ph type="body" idx="13"/>
          </p:nvPr>
        </p:nvSpPr>
        <p:spPr>
          <a:xfrm>
            <a:off x="7112000" y="2641600"/>
            <a:ext cx="5486400" cy="2493775"/>
          </a:xfrm>
          <a:prstGeom prst="rect">
            <a:avLst/>
          </a:prstGeom>
        </p:spPr>
        <p:txBody>
          <a:bodyPr/>
          <a:lstStyle/>
          <a:p>
            <a:pPr/>
            <a:r>
              <a:t>Telemore Extension</a:t>
            </a:r>
          </a:p>
        </p:txBody>
      </p:sp>
      <p:pic>
        <p:nvPicPr>
          <p:cNvPr id="243" name="Image" descr="Image"/>
          <p:cNvPicPr>
            <a:picLocks noChangeAspect="1"/>
          </p:cNvPicPr>
          <p:nvPr>
            <p:ph type="pic" idx="14"/>
          </p:nvPr>
        </p:nvPicPr>
        <p:blipFill>
          <a:blip r:embed="rId2">
            <a:extLst/>
          </a:blip>
          <a:srcRect l="0" t="2121" r="0" b="2120"/>
          <a:stretch>
            <a:fillRect/>
          </a:stretch>
        </p:blipFill>
        <p:spPr>
          <a:xfrm rot="16763470">
            <a:off x="-2501508" y="769863"/>
            <a:ext cx="11436757" cy="8213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65" y="0"/>
                </a:moveTo>
                <a:lnTo>
                  <a:pt x="0" y="4713"/>
                </a:lnTo>
                <a:lnTo>
                  <a:pt x="0" y="12041"/>
                </a:lnTo>
                <a:lnTo>
                  <a:pt x="1135" y="21600"/>
                </a:lnTo>
                <a:lnTo>
                  <a:pt x="21600" y="16887"/>
                </a:lnTo>
                <a:lnTo>
                  <a:pt x="21600" y="9559"/>
                </a:lnTo>
                <a:lnTo>
                  <a:pt x="20465" y="0"/>
                </a:lnTo>
                <a:close/>
              </a:path>
            </a:pathLst>
          </a:custGeom>
        </p:spPr>
      </p:pic>
      <p:sp>
        <p:nvSpPr>
          <p:cNvPr id="244" name="DNA damage theory of ageing"/>
          <p:cNvSpPr txBox="1"/>
          <p:nvPr>
            <p:ph type="body" sz="quarter" idx="4294967295"/>
          </p:nvPr>
        </p:nvSpPr>
        <p:spPr>
          <a:xfrm>
            <a:off x="6755931" y="5304780"/>
            <a:ext cx="5486401" cy="3547120"/>
          </a:xfrm>
          <a:prstGeom prst="rect">
            <a:avLst/>
          </a:prstGeom>
        </p:spPr>
        <p:txBody>
          <a:bodyPr/>
          <a:lstStyle>
            <a:lvl1pPr>
              <a:buClr>
                <a:schemeClr val="accent1"/>
              </a:buClr>
              <a:defRPr>
                <a:solidFill>
                  <a:srgbClr val="F9FFFF"/>
                </a:solidFill>
              </a:defRPr>
            </a:lvl1pPr>
          </a:lstStyle>
          <a:p>
            <a:pPr/>
            <a:r>
              <a:t>DNA damage theory of ageing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4">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4"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Cryogenic freezing"/>
          <p:cNvSpPr txBox="1"/>
          <p:nvPr>
            <p:ph type="body" idx="13"/>
          </p:nvPr>
        </p:nvSpPr>
        <p:spPr>
          <a:prstGeom prst="rect">
            <a:avLst/>
          </a:prstGeom>
        </p:spPr>
        <p:txBody>
          <a:bodyPr/>
          <a:lstStyle/>
          <a:p>
            <a:pPr/>
            <a:r>
              <a:t>Cryogenic freezing</a:t>
            </a:r>
          </a:p>
        </p:txBody>
      </p:sp>
      <p:pic>
        <p:nvPicPr>
          <p:cNvPr id="247" name="Image" descr="Image"/>
          <p:cNvPicPr>
            <a:picLocks noChangeAspect="1"/>
          </p:cNvPicPr>
          <p:nvPr>
            <p:ph type="pic" idx="14"/>
          </p:nvPr>
        </p:nvPicPr>
        <p:blipFill>
          <a:blip r:embed="rId2">
            <a:extLst/>
          </a:blip>
          <a:srcRect l="33601" t="0" r="34898" b="0"/>
          <a:stretch>
            <a:fillRect/>
          </a:stretch>
        </p:blipFill>
        <p:spPr>
          <a:xfrm>
            <a:off x="0" y="0"/>
            <a:ext cx="5486400" cy="9753600"/>
          </a:xfrm>
          <a:prstGeom prst="rect">
            <a:avLst/>
          </a:prstGeom>
        </p:spPr>
      </p:pic>
      <p:sp>
        <p:nvSpPr>
          <p:cNvPr id="248" name="Let’s figure out the whole ageing thing some other time."/>
          <p:cNvSpPr txBox="1"/>
          <p:nvPr>
            <p:ph type="body" idx="15"/>
          </p:nvPr>
        </p:nvSpPr>
        <p:spPr>
          <a:xfrm>
            <a:off x="5892800" y="6874932"/>
            <a:ext cx="6705600" cy="2692403"/>
          </a:xfrm>
          <a:prstGeom prst="rect">
            <a:avLst/>
          </a:prstGeom>
        </p:spPr>
        <p:txBody>
          <a:bodyPr/>
          <a:lstStyle/>
          <a:p>
            <a:pPr/>
            <a:r>
              <a:t>Let’s figure out the whole ageing thing some other time.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Gene therapy and Yamanaka Factors"/>
          <p:cNvSpPr txBox="1"/>
          <p:nvPr>
            <p:ph type="body" idx="13"/>
          </p:nvPr>
        </p:nvSpPr>
        <p:spPr>
          <a:xfrm>
            <a:off x="5892800" y="2641600"/>
            <a:ext cx="6705600" cy="3689607"/>
          </a:xfrm>
          <a:prstGeom prst="rect">
            <a:avLst/>
          </a:prstGeom>
        </p:spPr>
        <p:txBody>
          <a:bodyPr/>
          <a:lstStyle/>
          <a:p>
            <a:pPr/>
            <a:r>
              <a:t>Gene therapy and Yamanaka Factors</a:t>
            </a:r>
          </a:p>
        </p:txBody>
      </p:sp>
      <p:pic>
        <p:nvPicPr>
          <p:cNvPr id="251" name="Image" descr="Image"/>
          <p:cNvPicPr>
            <a:picLocks noChangeAspect="1"/>
          </p:cNvPicPr>
          <p:nvPr>
            <p:ph type="pic" idx="14"/>
          </p:nvPr>
        </p:nvPicPr>
        <p:blipFill>
          <a:blip r:embed="rId3">
            <a:extLst/>
          </a:blip>
          <a:srcRect l="163" t="0" r="43586" b="0"/>
          <a:stretch>
            <a:fillRect/>
          </a:stretch>
        </p:blipFill>
        <p:spPr>
          <a:xfrm>
            <a:off x="0" y="0"/>
            <a:ext cx="5486400" cy="9753600"/>
          </a:xfrm>
          <a:prstGeom prst="rect">
            <a:avLst/>
          </a:prstGeom>
        </p:spPr>
      </p:pic>
      <p:sp>
        <p:nvSpPr>
          <p:cNvPr id="252" name="Text"/>
          <p:cNvSpPr txBox="1"/>
          <p:nvPr>
            <p:ph type="body" idx="15"/>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Let’s live forever…"/>
          <p:cNvSpPr txBox="1"/>
          <p:nvPr>
            <p:ph type="body" idx="13"/>
          </p:nvPr>
        </p:nvSpPr>
        <p:spPr>
          <a:prstGeom prst="rect">
            <a:avLst/>
          </a:prstGeom>
        </p:spPr>
        <p:txBody>
          <a:bodyPr/>
          <a:lstStyle/>
          <a:p>
            <a:pPr/>
            <a:r>
              <a:t>Let’s live forever…</a:t>
            </a:r>
          </a:p>
        </p:txBody>
      </p:sp>
      <p:sp>
        <p:nvSpPr>
          <p:cNvPr id="170" name="Futurology"/>
          <p:cNvSpPr txBox="1"/>
          <p:nvPr>
            <p:ph type="title"/>
          </p:nvPr>
        </p:nvSpPr>
        <p:spPr>
          <a:prstGeom prst="rect">
            <a:avLst/>
          </a:prstGeom>
        </p:spPr>
        <p:txBody>
          <a:bodyPr/>
          <a:lstStyle>
            <a:lvl1pPr defTabSz="467359">
              <a:spcBef>
                <a:spcPts val="2200"/>
              </a:spcBef>
              <a:defRPr sz="4800"/>
            </a:lvl1pPr>
          </a:lstStyle>
          <a:p>
            <a:pPr/>
            <a:r>
              <a:t>Futurology</a:t>
            </a:r>
          </a:p>
        </p:txBody>
      </p:sp>
      <p:sp>
        <p:nvSpPr>
          <p:cNvPr id="171" name="Or Futurism…"/>
          <p:cNvSpPr txBox="1"/>
          <p:nvPr>
            <p:ph type="body" idx="1"/>
          </p:nvPr>
        </p:nvSpPr>
        <p:spPr>
          <a:prstGeom prst="rect">
            <a:avLst/>
          </a:prstGeom>
        </p:spPr>
        <p:txBody>
          <a:bodyPr/>
          <a:lstStyle/>
          <a:p>
            <a:pPr/>
            <a:r>
              <a:t>Or Futurism</a:t>
            </a:r>
          </a:p>
          <a:p>
            <a:pPr/>
            <a:r>
              <a:t>Study of current trends to try and predict future developments</a:t>
            </a:r>
          </a:p>
          <a:p>
            <a:pPr/>
            <a:r>
              <a:t>Gloom &amp; Doom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1">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1"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Criticisms"/>
          <p:cNvSpPr txBox="1"/>
          <p:nvPr>
            <p:ph type="title"/>
          </p:nvPr>
        </p:nvSpPr>
        <p:spPr>
          <a:prstGeom prst="rect">
            <a:avLst/>
          </a:prstGeom>
        </p:spPr>
        <p:txBody>
          <a:bodyPr/>
          <a:lstStyle/>
          <a:p>
            <a:pPr/>
            <a:r>
              <a:t>Criticisms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ext"/>
          <p:cNvSpPr txBox="1"/>
          <p:nvPr>
            <p:ph type="body" idx="13"/>
          </p:nvPr>
        </p:nvSpPr>
        <p:spPr>
          <a:prstGeom prst="rect">
            <a:avLst/>
          </a:prstGeom>
        </p:spPr>
        <p:txBody>
          <a:bodyPr/>
          <a:lstStyle/>
          <a:p>
            <a:pPr/>
            <a:r>
              <a:t>Text</a:t>
            </a:r>
          </a:p>
        </p:txBody>
      </p:sp>
      <p:sp>
        <p:nvSpPr>
          <p:cNvPr id="259" name="Within THeir Lifetimes"/>
          <p:cNvSpPr txBox="1"/>
          <p:nvPr>
            <p:ph type="title"/>
          </p:nvPr>
        </p:nvSpPr>
        <p:spPr>
          <a:prstGeom prst="rect">
            <a:avLst/>
          </a:prstGeom>
        </p:spPr>
        <p:txBody>
          <a:bodyPr/>
          <a:lstStyle/>
          <a:p>
            <a:pPr defTabSz="467359">
              <a:spcBef>
                <a:spcPts val="2200"/>
              </a:spcBef>
              <a:defRPr sz="4800"/>
            </a:pPr>
            <a:r>
              <a:t>Within </a:t>
            </a:r>
            <a:r>
              <a:rPr u="sng"/>
              <a:t>THeir</a:t>
            </a:r>
            <a:r>
              <a:t> Lifetimes</a:t>
            </a:r>
          </a:p>
        </p:txBody>
      </p:sp>
      <p:sp>
        <p:nvSpPr>
          <p:cNvPr id="260" name="Goal to cure ageing are always within range of investors lifetimes.…"/>
          <p:cNvSpPr txBox="1"/>
          <p:nvPr>
            <p:ph type="body" idx="1"/>
          </p:nvPr>
        </p:nvSpPr>
        <p:spPr>
          <a:prstGeom prst="rect">
            <a:avLst/>
          </a:prstGeom>
        </p:spPr>
        <p:txBody>
          <a:bodyPr/>
          <a:lstStyle/>
          <a:p>
            <a:pPr/>
            <a:r>
              <a:t>Goal to cure ageing are always within range of investors lifetimes.</a:t>
            </a:r>
          </a:p>
          <a:p>
            <a:pPr/>
            <a:r>
              <a:t>And within the lifetimes of e.g. Aubrey de Grey and Ray Kurzweil.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ext"/>
          <p:cNvSpPr txBox="1"/>
          <p:nvPr>
            <p:ph type="body" idx="13"/>
          </p:nvPr>
        </p:nvSpPr>
        <p:spPr>
          <a:prstGeom prst="rect">
            <a:avLst/>
          </a:prstGeom>
        </p:spPr>
        <p:txBody>
          <a:bodyPr/>
          <a:lstStyle/>
          <a:p>
            <a:pPr/>
            <a:r>
              <a:t>Text</a:t>
            </a:r>
          </a:p>
        </p:txBody>
      </p:sp>
      <p:sp>
        <p:nvSpPr>
          <p:cNvPr id="263" name="Criticisms of Sens and their methods"/>
          <p:cNvSpPr txBox="1"/>
          <p:nvPr>
            <p:ph type="title"/>
          </p:nvPr>
        </p:nvSpPr>
        <p:spPr>
          <a:prstGeom prst="rect">
            <a:avLst/>
          </a:prstGeom>
        </p:spPr>
        <p:txBody>
          <a:bodyPr/>
          <a:lstStyle>
            <a:lvl1pPr defTabSz="467359">
              <a:spcBef>
                <a:spcPts val="2200"/>
              </a:spcBef>
              <a:defRPr sz="4800"/>
            </a:lvl1pPr>
          </a:lstStyle>
          <a:p>
            <a:pPr/>
            <a:r>
              <a:t>Criticisms of Sens and their methods</a:t>
            </a:r>
          </a:p>
        </p:txBody>
      </p:sp>
      <p:sp>
        <p:nvSpPr>
          <p:cNvPr id="264" name="Technology Review:…"/>
          <p:cNvSpPr txBox="1"/>
          <p:nvPr>
            <p:ph type="body" idx="1"/>
          </p:nvPr>
        </p:nvSpPr>
        <p:spPr>
          <a:prstGeom prst="rect">
            <a:avLst/>
          </a:prstGeom>
        </p:spPr>
        <p:txBody>
          <a:bodyPr/>
          <a:lstStyle/>
          <a:p>
            <a:pPr marL="342264" indent="-342264" defTabSz="449833">
              <a:spcBef>
                <a:spcPts val="2100"/>
              </a:spcBef>
              <a:defRPr sz="2618"/>
            </a:pPr>
            <a:r>
              <a:t>Technology Review:</a:t>
            </a:r>
          </a:p>
          <a:p>
            <a:pPr lvl="1" marL="684529" indent="-342264" defTabSz="449833">
              <a:spcBef>
                <a:spcPts val="2100"/>
              </a:spcBef>
              <a:defRPr sz="2618"/>
            </a:pPr>
            <a:r>
              <a:t>In collaboration with the Methuselah Foundation made a competition offering $20k to any one who could disprove the viability of the SENS institutes methods.</a:t>
            </a:r>
          </a:p>
          <a:p>
            <a:pPr lvl="1" marL="684529" indent="-342264" defTabSz="449833">
              <a:spcBef>
                <a:spcPts val="2100"/>
              </a:spcBef>
              <a:defRPr sz="2618"/>
            </a:pPr>
            <a:r>
              <a:t>Five submissions, three moved on to final round.</a:t>
            </a:r>
          </a:p>
          <a:p>
            <a:pPr lvl="1" marL="684529" indent="-342264" defTabSz="449833">
              <a:spcBef>
                <a:spcPts val="2100"/>
              </a:spcBef>
              <a:defRPr sz="2618"/>
            </a:pPr>
            <a:r>
              <a:t>None won.</a:t>
            </a:r>
          </a:p>
          <a:p>
            <a:pPr lvl="1" marL="684529" indent="-342264" defTabSz="449833">
              <a:spcBef>
                <a:spcPts val="2100"/>
              </a:spcBef>
              <a:defRPr sz="2618"/>
            </a:pPr>
            <a:r>
              <a:t>However one competitor was deemed the most compelling.</a:t>
            </a:r>
          </a:p>
          <a:p>
            <a:pPr lvl="2" marL="1026794" indent="-342264" defTabSz="449833">
              <a:spcBef>
                <a:spcPts val="2100"/>
              </a:spcBef>
              <a:defRPr sz="2618"/>
            </a:pPr>
            <a:r>
              <a:t>Claiming that SENS is highly speculative, and is at best right now an “antechamber of science" where they wait until technology and scientific knowledge advance to the point where it can be tested.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ocial aspects"/>
          <p:cNvSpPr txBox="1"/>
          <p:nvPr>
            <p:ph type="title"/>
          </p:nvPr>
        </p:nvSpPr>
        <p:spPr>
          <a:prstGeom prst="rect">
            <a:avLst/>
          </a:prstGeom>
        </p:spPr>
        <p:txBody>
          <a:bodyPr/>
          <a:lstStyle/>
          <a:p>
            <a:pPr/>
            <a:r>
              <a:t>Social aspects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Image" descr="Image"/>
          <p:cNvPicPr>
            <a:picLocks noChangeAspect="1"/>
          </p:cNvPicPr>
          <p:nvPr>
            <p:ph type="pic" idx="13"/>
          </p:nvPr>
        </p:nvPicPr>
        <p:blipFill>
          <a:blip r:embed="rId2">
            <a:extLst/>
          </a:blip>
          <a:srcRect l="8518" t="0" r="8518" b="0"/>
          <a:stretch>
            <a:fillRect/>
          </a:stretch>
        </p:blipFill>
        <p:spPr>
          <a:xfrm>
            <a:off x="0" y="0"/>
            <a:ext cx="13004800" cy="9753600"/>
          </a:xfrm>
          <a:prstGeom prst="rect">
            <a:avLst/>
          </a:prstGeom>
        </p:spPr>
      </p:pic>
      <p:sp>
        <p:nvSpPr>
          <p:cNvPr id="269" name="Overpopulation"/>
          <p:cNvSpPr txBox="1"/>
          <p:nvPr>
            <p:ph type="title"/>
          </p:nvPr>
        </p:nvSpPr>
        <p:spPr>
          <a:xfrm>
            <a:off x="687506" y="3971205"/>
            <a:ext cx="12192001" cy="2705101"/>
          </a:xfrm>
          <a:prstGeom prst="rect">
            <a:avLst/>
          </a:prstGeom>
        </p:spPr>
        <p:txBody>
          <a:bodyPr/>
          <a:lstStyle>
            <a:lvl1pPr>
              <a:defRPr>
                <a:solidFill>
                  <a:srgbClr val="FFFFFF"/>
                </a:solidFill>
              </a:defRPr>
            </a:lvl1pPr>
          </a:lstStyle>
          <a:p>
            <a:pPr/>
            <a:r>
              <a:t>Overpopulation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Let’s live forever…"/>
          <p:cNvSpPr txBox="1"/>
          <p:nvPr>
            <p:ph type="body" idx="13"/>
          </p:nvPr>
        </p:nvSpPr>
        <p:spPr>
          <a:prstGeom prst="rect">
            <a:avLst/>
          </a:prstGeom>
        </p:spPr>
        <p:txBody>
          <a:bodyPr/>
          <a:lstStyle/>
          <a:p>
            <a:pPr/>
            <a:r>
              <a:t>Let’s live forever…</a:t>
            </a:r>
          </a:p>
        </p:txBody>
      </p:sp>
      <p:sp>
        <p:nvSpPr>
          <p:cNvPr id="272" name="Overpopulation"/>
          <p:cNvSpPr txBox="1"/>
          <p:nvPr>
            <p:ph type="title"/>
          </p:nvPr>
        </p:nvSpPr>
        <p:spPr>
          <a:prstGeom prst="rect">
            <a:avLst/>
          </a:prstGeom>
        </p:spPr>
        <p:txBody>
          <a:bodyPr/>
          <a:lstStyle>
            <a:lvl1pPr defTabSz="467359">
              <a:spcBef>
                <a:spcPts val="2200"/>
              </a:spcBef>
              <a:defRPr sz="4800"/>
            </a:lvl1pPr>
          </a:lstStyle>
          <a:p>
            <a:pPr/>
            <a:r>
              <a:t>Overpopulation</a:t>
            </a:r>
          </a:p>
        </p:txBody>
      </p:sp>
      <p:sp>
        <p:nvSpPr>
          <p:cNvPr id="273" name="As countries become more wealthy population growth slows down…"/>
          <p:cNvSpPr txBox="1"/>
          <p:nvPr>
            <p:ph type="body" idx="1"/>
          </p:nvPr>
        </p:nvSpPr>
        <p:spPr>
          <a:prstGeom prst="rect">
            <a:avLst/>
          </a:prstGeom>
        </p:spPr>
        <p:txBody>
          <a:bodyPr/>
          <a:lstStyle/>
          <a:p>
            <a:pPr/>
            <a:r>
              <a:t>As countries become more wealthy population growth slows down</a:t>
            </a:r>
          </a:p>
          <a:p>
            <a:pPr/>
            <a:r>
              <a:t>Spacing out pregnancies </a:t>
            </a:r>
          </a:p>
          <a:p>
            <a:pPr lvl="1"/>
            <a:r>
              <a:t>Extending time before menopause</a:t>
            </a:r>
          </a:p>
          <a:p>
            <a:pPr/>
            <a:r>
              <a:t>Curbing births vs curbing life extension? Ethics.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7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3"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ph type="pic" idx="13"/>
          </p:nvPr>
        </p:nvPicPr>
        <p:blipFill>
          <a:blip r:embed="rId2">
            <a:extLst/>
          </a:blip>
          <a:srcRect l="0" t="0" r="0" b="0"/>
          <a:stretch>
            <a:fillRect/>
          </a:stretch>
        </p:blipFill>
        <p:spPr>
          <a:xfrm>
            <a:off x="2628792" y="431826"/>
            <a:ext cx="7747216" cy="5407558"/>
          </a:xfrm>
          <a:prstGeom prst="rect">
            <a:avLst/>
          </a:prstGeom>
        </p:spPr>
      </p:pic>
      <p:sp>
        <p:nvSpPr>
          <p:cNvPr id="276" name="Does one actually want to live forever?"/>
          <p:cNvSpPr txBox="1"/>
          <p:nvPr>
            <p:ph type="title"/>
          </p:nvPr>
        </p:nvSpPr>
        <p:spPr>
          <a:prstGeom prst="rect">
            <a:avLst/>
          </a:prstGeom>
        </p:spPr>
        <p:txBody>
          <a:bodyPr/>
          <a:lstStyle>
            <a:lvl1pPr defTabSz="350520">
              <a:defRPr sz="10200"/>
            </a:lvl1pPr>
          </a:lstStyle>
          <a:p>
            <a:pPr/>
            <a:r>
              <a:t>Does one actually want to live forever?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Let’s live forever…"/>
          <p:cNvSpPr txBox="1"/>
          <p:nvPr>
            <p:ph type="body" idx="13"/>
          </p:nvPr>
        </p:nvSpPr>
        <p:spPr>
          <a:prstGeom prst="rect">
            <a:avLst/>
          </a:prstGeom>
        </p:spPr>
        <p:txBody>
          <a:bodyPr/>
          <a:lstStyle/>
          <a:p>
            <a:pPr/>
            <a:r>
              <a:t>Let’s live forever…</a:t>
            </a:r>
          </a:p>
        </p:txBody>
      </p:sp>
      <p:sp>
        <p:nvSpPr>
          <p:cNvPr id="279" name="Does one actually want to live forever?"/>
          <p:cNvSpPr txBox="1"/>
          <p:nvPr>
            <p:ph type="title"/>
          </p:nvPr>
        </p:nvSpPr>
        <p:spPr>
          <a:prstGeom prst="rect">
            <a:avLst/>
          </a:prstGeom>
        </p:spPr>
        <p:txBody>
          <a:bodyPr/>
          <a:lstStyle>
            <a:lvl1pPr defTabSz="467359">
              <a:spcBef>
                <a:spcPts val="2200"/>
              </a:spcBef>
              <a:defRPr sz="4800"/>
            </a:lvl1pPr>
          </a:lstStyle>
          <a:p>
            <a:pPr/>
            <a:r>
              <a:t>Does one actually want to live forever?</a:t>
            </a:r>
          </a:p>
        </p:txBody>
      </p:sp>
      <p:sp>
        <p:nvSpPr>
          <p:cNvPr id="280" name="Well, let’s give it a try.…"/>
          <p:cNvSpPr txBox="1"/>
          <p:nvPr>
            <p:ph type="body" idx="1"/>
          </p:nvPr>
        </p:nvSpPr>
        <p:spPr>
          <a:prstGeom prst="rect">
            <a:avLst/>
          </a:prstGeom>
        </p:spPr>
        <p:txBody>
          <a:bodyPr/>
          <a:lstStyle/>
          <a:p>
            <a:pPr/>
            <a:r>
              <a:t>Well, let’s give it a try.</a:t>
            </a:r>
          </a:p>
          <a:p>
            <a:pPr/>
            <a:r>
              <a:t>Statistics indicate not. We’ll get back to that.</a:t>
            </a:r>
          </a:p>
          <a:p>
            <a:pPr/>
            <a:r>
              <a:t>Living forever as a 20-year old vs living forever as a 100 year old.</a:t>
            </a:r>
          </a:p>
          <a:p>
            <a:pPr/>
            <a:r>
              <a:t>Does it mean working forever? </a:t>
            </a:r>
          </a:p>
          <a:p>
            <a:pPr lvl="1"/>
            <a:r>
              <a:t>Singularity 2045?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8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8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0"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Line"/>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83" name="Billionaires club only?"/>
          <p:cNvSpPr txBox="1"/>
          <p:nvPr>
            <p:ph type="title"/>
          </p:nvPr>
        </p:nvSpPr>
        <p:spPr>
          <a:prstGeom prst="rect">
            <a:avLst/>
          </a:prstGeom>
        </p:spPr>
        <p:txBody>
          <a:bodyPr/>
          <a:lstStyle>
            <a:lvl1pPr defTabSz="397256">
              <a:defRPr sz="11560"/>
            </a:lvl1pPr>
          </a:lstStyle>
          <a:p>
            <a:pPr/>
            <a:r>
              <a:t>Billionaires club only?</a:t>
            </a:r>
          </a:p>
        </p:txBody>
      </p:sp>
      <p:pic>
        <p:nvPicPr>
          <p:cNvPr id="284" name="Image" descr="Image"/>
          <p:cNvPicPr>
            <a:picLocks noChangeAspect="1"/>
          </p:cNvPicPr>
          <p:nvPr/>
        </p:nvPicPr>
        <p:blipFill>
          <a:blip r:embed="rId2">
            <a:extLst/>
          </a:blip>
          <a:stretch>
            <a:fillRect/>
          </a:stretch>
        </p:blipFill>
        <p:spPr>
          <a:xfrm>
            <a:off x="2793577" y="1134840"/>
            <a:ext cx="7417646" cy="3901323"/>
          </a:xfrm>
          <a:prstGeom prst="rect">
            <a:avLst/>
          </a:prstGeom>
          <a:ln w="12700">
            <a:miter lim="400000"/>
          </a:ln>
        </p:spPr>
      </p:pic>
      <p:sp>
        <p:nvSpPr>
          <p:cNvPr id="285" name="BILLIONAIRE"/>
          <p:cNvSpPr txBox="1"/>
          <p:nvPr/>
        </p:nvSpPr>
        <p:spPr>
          <a:xfrm>
            <a:off x="4421717" y="3021283"/>
            <a:ext cx="1816137" cy="487682"/>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0"/>
              </a:spcBef>
              <a:defRPr cap="all" sz="2800">
                <a:solidFill>
                  <a:srgbClr val="000000"/>
                </a:solidFill>
                <a:latin typeface="+mn-lt"/>
                <a:ea typeface="+mn-ea"/>
                <a:cs typeface="+mn-cs"/>
                <a:sym typeface="DIN Condensed"/>
              </a:defRPr>
            </a:lvl1pPr>
          </a:lstStyle>
          <a:p>
            <a:pPr/>
            <a:r>
              <a:t>BILLIONAIRE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ext"/>
          <p:cNvSpPr txBox="1"/>
          <p:nvPr>
            <p:ph type="body" idx="13"/>
          </p:nvPr>
        </p:nvSpPr>
        <p:spPr>
          <a:prstGeom prst="rect">
            <a:avLst/>
          </a:prstGeom>
        </p:spPr>
        <p:txBody>
          <a:bodyPr/>
          <a:lstStyle/>
          <a:p>
            <a:pPr/>
            <a:r>
              <a:t>Text</a:t>
            </a:r>
          </a:p>
        </p:txBody>
      </p:sp>
      <p:sp>
        <p:nvSpPr>
          <p:cNvPr id="288" name="Billionaires club only?"/>
          <p:cNvSpPr txBox="1"/>
          <p:nvPr>
            <p:ph type="title"/>
          </p:nvPr>
        </p:nvSpPr>
        <p:spPr>
          <a:prstGeom prst="rect">
            <a:avLst/>
          </a:prstGeom>
        </p:spPr>
        <p:txBody>
          <a:bodyPr/>
          <a:lstStyle>
            <a:lvl1pPr defTabSz="467359">
              <a:spcBef>
                <a:spcPts val="2200"/>
              </a:spcBef>
              <a:defRPr sz="4800"/>
            </a:lvl1pPr>
          </a:lstStyle>
          <a:p>
            <a:pPr/>
            <a:r>
              <a:t>Billionaires club only?</a:t>
            </a:r>
          </a:p>
        </p:txBody>
      </p:sp>
      <p:sp>
        <p:nvSpPr>
          <p:cNvPr id="289" name="Maybe.…"/>
          <p:cNvSpPr txBox="1"/>
          <p:nvPr>
            <p:ph type="body" idx="1"/>
          </p:nvPr>
        </p:nvSpPr>
        <p:spPr>
          <a:prstGeom prst="rect">
            <a:avLst/>
          </a:prstGeom>
        </p:spPr>
        <p:txBody>
          <a:bodyPr/>
          <a:lstStyle/>
          <a:p>
            <a:pPr/>
            <a:r>
              <a:t>Maybe.</a:t>
            </a:r>
          </a:p>
          <a:p>
            <a:pPr/>
            <a:r>
              <a:t>However, there is money to be made.</a:t>
            </a:r>
          </a:p>
          <a:p>
            <a:pPr/>
            <a:r>
              <a:t>Political blockades more likely than free market blockades?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9"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he Edge of Change"/>
          <p:cNvSpPr txBox="1"/>
          <p:nvPr>
            <p:ph type="body" idx="13"/>
          </p:nvPr>
        </p:nvSpPr>
        <p:spPr>
          <a:xfrm>
            <a:off x="8262316" y="3629912"/>
            <a:ext cx="4336084" cy="2493776"/>
          </a:xfrm>
          <a:prstGeom prst="rect">
            <a:avLst/>
          </a:prstGeom>
        </p:spPr>
        <p:txBody>
          <a:bodyPr/>
          <a:lstStyle/>
          <a:p>
            <a:pPr/>
            <a:r>
              <a:t>The Edge of Change</a:t>
            </a:r>
          </a:p>
        </p:txBody>
      </p:sp>
      <p:pic>
        <p:nvPicPr>
          <p:cNvPr id="174" name="Image" descr="Image"/>
          <p:cNvPicPr>
            <a:picLocks noChangeAspect="1"/>
          </p:cNvPicPr>
          <p:nvPr>
            <p:ph type="pic" idx="14"/>
          </p:nvPr>
        </p:nvPicPr>
        <p:blipFill>
          <a:blip r:embed="rId2">
            <a:extLst/>
          </a:blip>
          <a:srcRect l="0" t="0" r="0" b="0"/>
          <a:stretch>
            <a:fillRect/>
          </a:stretch>
        </p:blipFill>
        <p:spPr>
          <a:xfrm>
            <a:off x="0" y="2056124"/>
            <a:ext cx="7929232" cy="5641352"/>
          </a:xfrm>
          <a:prstGeom prst="rect">
            <a:avLst/>
          </a:prstGeom>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Image" descr="Image"/>
          <p:cNvPicPr>
            <a:picLocks noChangeAspect="1"/>
          </p:cNvPicPr>
          <p:nvPr>
            <p:ph type="pic" idx="13"/>
          </p:nvPr>
        </p:nvPicPr>
        <p:blipFill>
          <a:blip r:embed="rId2">
            <a:extLst/>
          </a:blip>
          <a:srcRect l="7253" t="0" r="7253" b="0"/>
          <a:stretch>
            <a:fillRect/>
          </a:stretch>
        </p:blipFill>
        <p:spPr>
          <a:xfrm>
            <a:off x="0" y="0"/>
            <a:ext cx="13004800" cy="9753600"/>
          </a:xfrm>
          <a:prstGeom prst="rect">
            <a:avLst/>
          </a:prstGeom>
        </p:spPr>
      </p:pic>
      <p:sp>
        <p:nvSpPr>
          <p:cNvPr id="292" name="Line"/>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93" name="It ain’t science fiction"/>
          <p:cNvSpPr txBox="1"/>
          <p:nvPr>
            <p:ph type="title"/>
          </p:nvPr>
        </p:nvSpPr>
        <p:spPr>
          <a:prstGeom prst="rect">
            <a:avLst/>
          </a:prstGeom>
        </p:spPr>
        <p:txBody>
          <a:bodyPr/>
          <a:lstStyle>
            <a:lvl1pPr defTabSz="426466">
              <a:defRPr sz="12410">
                <a:solidFill>
                  <a:schemeClr val="accent5">
                    <a:hueOff val="-180946"/>
                    <a:satOff val="-2351"/>
                    <a:lumOff val="-8716"/>
                  </a:schemeClr>
                </a:solidFill>
              </a:defRPr>
            </a:lvl1pPr>
          </a:lstStyle>
          <a:p>
            <a:pPr/>
            <a:r>
              <a:t>It ain’t science fiction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ext"/>
          <p:cNvSpPr txBox="1"/>
          <p:nvPr>
            <p:ph type="body" idx="13"/>
          </p:nvPr>
        </p:nvSpPr>
        <p:spPr>
          <a:prstGeom prst="rect">
            <a:avLst/>
          </a:prstGeom>
        </p:spPr>
        <p:txBody>
          <a:bodyPr/>
          <a:lstStyle/>
          <a:p>
            <a:pPr/>
            <a:r>
              <a:t>Text</a:t>
            </a:r>
          </a:p>
        </p:txBody>
      </p:sp>
      <p:sp>
        <p:nvSpPr>
          <p:cNvPr id="296" name="It ain’t science fiction"/>
          <p:cNvSpPr txBox="1"/>
          <p:nvPr>
            <p:ph type="title"/>
          </p:nvPr>
        </p:nvSpPr>
        <p:spPr>
          <a:prstGeom prst="rect">
            <a:avLst/>
          </a:prstGeom>
        </p:spPr>
        <p:txBody>
          <a:bodyPr/>
          <a:lstStyle>
            <a:lvl1pPr defTabSz="467359">
              <a:spcBef>
                <a:spcPts val="2200"/>
              </a:spcBef>
              <a:defRPr sz="4800"/>
            </a:lvl1pPr>
          </a:lstStyle>
          <a:p>
            <a:pPr/>
            <a:r>
              <a:t>It ain’t science fiction</a:t>
            </a:r>
          </a:p>
        </p:txBody>
      </p:sp>
      <p:sp>
        <p:nvSpPr>
          <p:cNvPr id="297" name="Active research area…"/>
          <p:cNvSpPr txBox="1"/>
          <p:nvPr>
            <p:ph type="body" idx="1"/>
          </p:nvPr>
        </p:nvSpPr>
        <p:spPr>
          <a:prstGeom prst="rect">
            <a:avLst/>
          </a:prstGeom>
        </p:spPr>
        <p:txBody>
          <a:bodyPr/>
          <a:lstStyle/>
          <a:p>
            <a:pPr/>
            <a:r>
              <a:t>Active research area</a:t>
            </a:r>
          </a:p>
          <a:p>
            <a:pPr/>
            <a:r>
              <a:t>A lot of interest within the industry</a:t>
            </a:r>
          </a:p>
          <a:p>
            <a:pPr/>
            <a:r>
              <a:t>A lot of money to be made</a:t>
            </a:r>
          </a:p>
          <a:p>
            <a:pPr/>
            <a:r>
              <a:t>The edge of change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7"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Final Thoughts/RANT"/>
          <p:cNvSpPr txBox="1"/>
          <p:nvPr>
            <p:ph type="title"/>
          </p:nvPr>
        </p:nvSpPr>
        <p:spPr>
          <a:prstGeom prst="rect">
            <a:avLst/>
          </a:prstGeom>
        </p:spPr>
        <p:txBody>
          <a:bodyPr/>
          <a:lstStyle/>
          <a:p>
            <a:pPr/>
            <a:r>
              <a:t>Final Thoughts/RANT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Visit:…"/>
          <p:cNvSpPr txBox="1"/>
          <p:nvPr>
            <p:ph type="title"/>
          </p:nvPr>
        </p:nvSpPr>
        <p:spPr>
          <a:prstGeom prst="rect">
            <a:avLst/>
          </a:prstGeom>
        </p:spPr>
        <p:txBody>
          <a:bodyPr/>
          <a:lstStyle/>
          <a:p>
            <a:pPr defTabSz="297941">
              <a:defRPr sz="8670"/>
            </a:pPr>
            <a:r>
              <a:t>Visit:</a:t>
            </a:r>
          </a:p>
          <a:p>
            <a:pPr defTabSz="297941">
              <a:defRPr sz="8670"/>
            </a:pPr>
            <a:r>
              <a:rPr u="sng">
                <a:hlinkClick r:id="rId2" invalidUrl="" action="" tgtFrame="" tooltip="" history="1" highlightClick="0" endSnd="0"/>
              </a:rPr>
              <a:t>futuretimeline.net</a:t>
            </a:r>
          </a:p>
          <a:p>
            <a:pPr defTabSz="297941">
              <a:defRPr sz="8670"/>
            </a:pPr>
            <a:r>
              <a:rPr u="sng">
                <a:hlinkClick r:id="rId3" invalidUrl="" action="" tgtFrame="" tooltip="" history="1" highlightClick="0" endSnd="0"/>
              </a:rPr>
              <a:t>reddit.com/r/Futurology</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Credits:…"/>
          <p:cNvSpPr txBox="1"/>
          <p:nvPr>
            <p:ph type="title"/>
          </p:nvPr>
        </p:nvSpPr>
        <p:spPr>
          <a:xfrm>
            <a:off x="406400" y="442050"/>
            <a:ext cx="12192000" cy="8117750"/>
          </a:xfrm>
          <a:prstGeom prst="rect">
            <a:avLst/>
          </a:prstGeom>
        </p:spPr>
        <p:txBody>
          <a:bodyPr/>
          <a:lstStyle/>
          <a:p>
            <a:pPr/>
            <a:r>
              <a:t>Credits:</a:t>
            </a:r>
          </a:p>
          <a:p>
            <a:pPr>
              <a:defRPr sz="4300"/>
            </a:pPr>
            <a:r>
              <a:rPr u="sng">
                <a:hlinkClick r:id="rId2" invalidUrl="" action="" tgtFrame="" tooltip="" history="1" highlightClick="0" endSnd="0"/>
              </a:rPr>
              <a:t>waitbutwhy.com</a:t>
            </a:r>
          </a:p>
          <a:p>
            <a:pPr>
              <a:defRPr sz="4300"/>
            </a:pPr>
            <a:r>
              <a:rPr u="sng">
                <a:hlinkClick r:id="rId3" invalidUrl="" action="" tgtFrame="" tooltip="" history="1" highlightClick="0" endSnd="0"/>
              </a:rPr>
              <a:t>sens.org</a:t>
            </a:r>
          </a:p>
          <a:p>
            <a:pPr>
              <a:defRPr sz="4300"/>
            </a:pPr>
            <a:r>
              <a:rPr u="sng">
                <a:hlinkClick r:id="rId4" invalidUrl="" action="" tgtFrame="" tooltip="" history="1" highlightClick="0" endSnd="0"/>
              </a:rPr>
              <a:t>calicolabs.com</a:t>
            </a:r>
          </a:p>
          <a:p>
            <a:pPr>
              <a:defRPr sz="4300"/>
            </a:pPr>
            <a:r>
              <a:rPr u="sng">
                <a:hlinkClick r:id="rId5" invalidUrl="" action="" tgtFrame="" tooltip="" history="1" highlightClick="0" endSnd="0"/>
              </a:rPr>
              <a:t>https://en.wikipedia.org/wiki/Aubrey_de_Grey</a:t>
            </a:r>
          </a:p>
          <a:p>
            <a:pPr>
              <a:defRPr sz="4300"/>
            </a:pPr>
            <a:r>
              <a:rPr u="sng">
                <a:hlinkClick r:id="rId6" invalidUrl="" action="" tgtFrame="" tooltip="" history="1" highlightClick="0" endSnd="0"/>
              </a:rPr>
              <a:t>https://en.wikipedia.org/wiki/Strategies_for_Engineered_Negligible_Senescence</a:t>
            </a:r>
          </a:p>
          <a:p>
            <a:pPr>
              <a:defRPr sz="5900"/>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he Edge of Change"/>
          <p:cNvSpPr txBox="1"/>
          <p:nvPr>
            <p:ph type="body" idx="13"/>
          </p:nvPr>
        </p:nvSpPr>
        <p:spPr>
          <a:xfrm>
            <a:off x="8262316" y="3629912"/>
            <a:ext cx="4336084" cy="2493776"/>
          </a:xfrm>
          <a:prstGeom prst="rect">
            <a:avLst/>
          </a:prstGeom>
        </p:spPr>
        <p:txBody>
          <a:bodyPr/>
          <a:lstStyle/>
          <a:p>
            <a:pPr/>
            <a:r>
              <a:t>The Edge of Change</a:t>
            </a:r>
          </a:p>
        </p:txBody>
      </p:sp>
      <p:pic>
        <p:nvPicPr>
          <p:cNvPr id="177" name="Image" descr="Image"/>
          <p:cNvPicPr>
            <a:picLocks noChangeAspect="1"/>
          </p:cNvPicPr>
          <p:nvPr>
            <p:ph type="pic" idx="14"/>
          </p:nvPr>
        </p:nvPicPr>
        <p:blipFill>
          <a:blip r:embed="rId2">
            <a:extLst/>
          </a:blip>
          <a:srcRect l="0" t="0" r="11944" b="0"/>
          <a:stretch>
            <a:fillRect/>
          </a:stretch>
        </p:blipFill>
        <p:spPr>
          <a:xfrm>
            <a:off x="0" y="2056124"/>
            <a:ext cx="6982087" cy="5641352"/>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Let’s live forever…"/>
          <p:cNvSpPr txBox="1"/>
          <p:nvPr>
            <p:ph type="body" idx="13"/>
          </p:nvPr>
        </p:nvSpPr>
        <p:spPr>
          <a:prstGeom prst="rect">
            <a:avLst/>
          </a:prstGeom>
        </p:spPr>
        <p:txBody>
          <a:bodyPr/>
          <a:lstStyle/>
          <a:p>
            <a:pPr/>
            <a:r>
              <a:t>Let’s live forever…</a:t>
            </a:r>
          </a:p>
        </p:txBody>
      </p:sp>
      <p:sp>
        <p:nvSpPr>
          <p:cNvPr id="180" name="A Little thought experiment"/>
          <p:cNvSpPr txBox="1"/>
          <p:nvPr>
            <p:ph type="title"/>
          </p:nvPr>
        </p:nvSpPr>
        <p:spPr>
          <a:prstGeom prst="rect">
            <a:avLst/>
          </a:prstGeom>
        </p:spPr>
        <p:txBody>
          <a:bodyPr/>
          <a:lstStyle>
            <a:lvl1pPr defTabSz="467359">
              <a:spcBef>
                <a:spcPts val="2200"/>
              </a:spcBef>
              <a:defRPr sz="4800"/>
            </a:lvl1pPr>
          </a:lstStyle>
          <a:p>
            <a:pPr/>
            <a:r>
              <a:t>A Little thought experiment</a:t>
            </a:r>
          </a:p>
        </p:txBody>
      </p:sp>
      <p:sp>
        <p:nvSpPr>
          <p:cNvPr id="181" name="Rectangle"/>
          <p:cNvSpPr/>
          <p:nvPr/>
        </p:nvSpPr>
        <p:spPr>
          <a:xfrm>
            <a:off x="1028199" y="6073649"/>
            <a:ext cx="11077891" cy="388235"/>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89" name="Connection Line"/>
          <p:cNvSpPr/>
          <p:nvPr/>
        </p:nvSpPr>
        <p:spPr>
          <a:xfrm>
            <a:off x="1227737" y="4404872"/>
            <a:ext cx="5368188" cy="1435250"/>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16201"/>
                </a:moveTo>
                <a:cubicBezTo>
                  <a:pt x="8348" y="-5252"/>
                  <a:pt x="15548" y="-5399"/>
                  <a:pt x="21600" y="15759"/>
                </a:cubicBezTo>
              </a:path>
            </a:pathLst>
          </a:custGeom>
          <a:ln w="152400">
            <a:solidFill>
              <a:schemeClr val="accent1"/>
            </a:solidFill>
            <a:miter lim="400000"/>
          </a:ln>
        </p:spPr>
        <p:txBody>
          <a:bodyPr/>
          <a:lstStyle/>
          <a:p>
            <a:pPr/>
          </a:p>
        </p:txBody>
      </p:sp>
      <p:sp>
        <p:nvSpPr>
          <p:cNvPr id="190" name="Connection Line"/>
          <p:cNvSpPr/>
          <p:nvPr/>
        </p:nvSpPr>
        <p:spPr>
          <a:xfrm>
            <a:off x="6703911" y="4431139"/>
            <a:ext cx="3462560" cy="141474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8398" y="-5395"/>
                  <a:pt x="15598" y="-5400"/>
                  <a:pt x="21600" y="16185"/>
                </a:cubicBezTo>
              </a:path>
            </a:pathLst>
          </a:custGeom>
          <a:ln w="152400">
            <a:solidFill>
              <a:schemeClr val="accent1"/>
            </a:solidFill>
            <a:miter lim="400000"/>
          </a:ln>
        </p:spPr>
        <p:txBody>
          <a:bodyPr/>
          <a:lstStyle/>
          <a:p>
            <a:pPr/>
          </a:p>
        </p:txBody>
      </p:sp>
      <p:sp>
        <p:nvSpPr>
          <p:cNvPr id="191" name="Connection Line"/>
          <p:cNvSpPr/>
          <p:nvPr/>
        </p:nvSpPr>
        <p:spPr>
          <a:xfrm>
            <a:off x="10166942" y="4443332"/>
            <a:ext cx="1830163" cy="1433165"/>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16201"/>
                </a:moveTo>
                <a:cubicBezTo>
                  <a:pt x="7969" y="-5264"/>
                  <a:pt x="15169" y="-5399"/>
                  <a:pt x="21600" y="15797"/>
                </a:cubicBezTo>
              </a:path>
            </a:pathLst>
          </a:custGeom>
          <a:ln w="152400">
            <a:solidFill>
              <a:schemeClr val="accent1"/>
            </a:solidFill>
            <a:miter lim="400000"/>
          </a:ln>
        </p:spPr>
        <p:txBody>
          <a:bodyPr/>
          <a:lstStyle/>
          <a:p>
            <a:pPr/>
          </a:p>
        </p:txBody>
      </p:sp>
      <p:sp>
        <p:nvSpPr>
          <p:cNvPr id="185" name="0"/>
          <p:cNvSpPr txBox="1"/>
          <p:nvPr/>
        </p:nvSpPr>
        <p:spPr>
          <a:xfrm>
            <a:off x="1025029" y="6645368"/>
            <a:ext cx="443231"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FFFFFF"/>
                </a:solidFill>
                <a:latin typeface="Avenir Next Heavy"/>
                <a:ea typeface="Avenir Next Heavy"/>
                <a:cs typeface="Avenir Next Heavy"/>
                <a:sym typeface="Avenir Next Heavy"/>
              </a:defRPr>
            </a:lvl1pPr>
          </a:lstStyle>
          <a:p>
            <a:pPr/>
            <a:r>
              <a:t>0</a:t>
            </a:r>
          </a:p>
        </p:txBody>
      </p:sp>
      <p:sp>
        <p:nvSpPr>
          <p:cNvPr id="186" name="1400"/>
          <p:cNvSpPr txBox="1"/>
          <p:nvPr/>
        </p:nvSpPr>
        <p:spPr>
          <a:xfrm>
            <a:off x="5852134" y="6645368"/>
            <a:ext cx="1430021"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FFFFFF"/>
                </a:solidFill>
                <a:latin typeface="Avenir Next Heavy"/>
                <a:ea typeface="Avenir Next Heavy"/>
                <a:cs typeface="Avenir Next Heavy"/>
                <a:sym typeface="Avenir Next Heavy"/>
              </a:defRPr>
            </a:lvl1pPr>
          </a:lstStyle>
          <a:p>
            <a:pPr/>
            <a:r>
              <a:t>1400</a:t>
            </a:r>
          </a:p>
        </p:txBody>
      </p:sp>
      <p:sp>
        <p:nvSpPr>
          <p:cNvPr id="187" name="1750"/>
          <p:cNvSpPr txBox="1"/>
          <p:nvPr/>
        </p:nvSpPr>
        <p:spPr>
          <a:xfrm>
            <a:off x="9365238" y="6645368"/>
            <a:ext cx="1430021"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FFFFFF"/>
                </a:solidFill>
                <a:latin typeface="Avenir Next Heavy"/>
                <a:ea typeface="Avenir Next Heavy"/>
                <a:cs typeface="Avenir Next Heavy"/>
                <a:sym typeface="Avenir Next Heavy"/>
              </a:defRPr>
            </a:lvl1pPr>
          </a:lstStyle>
          <a:p>
            <a:pPr/>
            <a:r>
              <a:t>1750</a:t>
            </a:r>
          </a:p>
        </p:txBody>
      </p:sp>
      <p:sp>
        <p:nvSpPr>
          <p:cNvPr id="188" name="2019"/>
          <p:cNvSpPr txBox="1"/>
          <p:nvPr/>
        </p:nvSpPr>
        <p:spPr>
          <a:xfrm>
            <a:off x="11282036" y="6645368"/>
            <a:ext cx="1430021"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FFFFFF"/>
                </a:solidFill>
                <a:latin typeface="Avenir Next Heavy"/>
                <a:ea typeface="Avenir Next Heavy"/>
                <a:cs typeface="Avenir Next Heavy"/>
                <a:sym typeface="Avenir Next Heavy"/>
              </a:defRPr>
            </a:lvl1pPr>
          </a:lstStyle>
          <a:p>
            <a:pPr/>
            <a:r>
              <a:t>2019</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Let’s live forever…"/>
          <p:cNvSpPr txBox="1"/>
          <p:nvPr>
            <p:ph type="body" idx="13"/>
          </p:nvPr>
        </p:nvSpPr>
        <p:spPr>
          <a:prstGeom prst="rect">
            <a:avLst/>
          </a:prstGeom>
        </p:spPr>
        <p:txBody>
          <a:bodyPr/>
          <a:lstStyle/>
          <a:p>
            <a:pPr/>
            <a:r>
              <a:t>Let’s live forever…</a:t>
            </a:r>
          </a:p>
        </p:txBody>
      </p:sp>
      <p:sp>
        <p:nvSpPr>
          <p:cNvPr id="194" name="Futurology as a profession"/>
          <p:cNvSpPr txBox="1"/>
          <p:nvPr>
            <p:ph type="title"/>
          </p:nvPr>
        </p:nvSpPr>
        <p:spPr>
          <a:prstGeom prst="rect">
            <a:avLst/>
          </a:prstGeom>
        </p:spPr>
        <p:txBody>
          <a:bodyPr/>
          <a:lstStyle>
            <a:lvl1pPr defTabSz="467359">
              <a:spcBef>
                <a:spcPts val="2200"/>
              </a:spcBef>
              <a:defRPr sz="4800"/>
            </a:lvl1pPr>
          </a:lstStyle>
          <a:p>
            <a:pPr/>
            <a:r>
              <a:t>Futurology as a profession</a:t>
            </a:r>
          </a:p>
        </p:txBody>
      </p:sp>
      <p:sp>
        <p:nvSpPr>
          <p:cNvPr id="195" name="Interest of companies with long term goals…"/>
          <p:cNvSpPr txBox="1"/>
          <p:nvPr>
            <p:ph type="body" idx="1"/>
          </p:nvPr>
        </p:nvSpPr>
        <p:spPr>
          <a:prstGeom prst="rect">
            <a:avLst/>
          </a:prstGeom>
        </p:spPr>
        <p:txBody>
          <a:bodyPr/>
          <a:lstStyle/>
          <a:p>
            <a:pPr/>
            <a:r>
              <a:t>Interest of companies with long term goals</a:t>
            </a:r>
          </a:p>
          <a:p>
            <a:pPr lvl="1"/>
            <a:r>
              <a:t>Google -&gt; Ray Kurzweil</a:t>
            </a:r>
          </a:p>
          <a:p>
            <a:pPr/>
            <a:r>
              <a:t>Interest of think thanks</a:t>
            </a:r>
          </a:p>
          <a:p>
            <a:pPr lvl="1"/>
            <a:r>
              <a:t>Copenhagen Institute for Future Studies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5"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Line"/>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198" name="Eternal Life"/>
          <p:cNvSpPr txBox="1"/>
          <p:nvPr>
            <p:ph type="title"/>
          </p:nvPr>
        </p:nvSpPr>
        <p:spPr>
          <a:prstGeom prst="rect">
            <a:avLst/>
          </a:prstGeom>
        </p:spPr>
        <p:txBody>
          <a:bodyPr/>
          <a:lstStyle>
            <a:lvl1pPr algn="ctr"/>
          </a:lstStyle>
          <a:p>
            <a:pPr/>
            <a:r>
              <a:t>Eternal Life</a:t>
            </a:r>
          </a:p>
        </p:txBody>
      </p:sp>
      <p:pic>
        <p:nvPicPr>
          <p:cNvPr id="199" name="Image" descr="Image"/>
          <p:cNvPicPr>
            <a:picLocks noChangeAspect="1"/>
          </p:cNvPicPr>
          <p:nvPr/>
        </p:nvPicPr>
        <p:blipFill>
          <a:blip r:embed="rId2">
            <a:extLst/>
          </a:blip>
          <a:stretch>
            <a:fillRect/>
          </a:stretch>
        </p:blipFill>
        <p:spPr>
          <a:xfrm>
            <a:off x="1806743" y="1337085"/>
            <a:ext cx="9391314" cy="451876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Text"/>
          <p:cNvSpPr txBox="1"/>
          <p:nvPr>
            <p:ph type="body" idx="13"/>
          </p:nvPr>
        </p:nvSpPr>
        <p:spPr>
          <a:prstGeom prst="rect">
            <a:avLst/>
          </a:prstGeom>
        </p:spPr>
        <p:txBody>
          <a:bodyPr/>
          <a:lstStyle/>
          <a:p>
            <a:pPr/>
            <a:r>
              <a:t>Text</a:t>
            </a:r>
          </a:p>
        </p:txBody>
      </p:sp>
      <p:sp>
        <p:nvSpPr>
          <p:cNvPr id="202" name="To note…"/>
          <p:cNvSpPr txBox="1"/>
          <p:nvPr>
            <p:ph type="title"/>
          </p:nvPr>
        </p:nvSpPr>
        <p:spPr>
          <a:prstGeom prst="rect">
            <a:avLst/>
          </a:prstGeom>
        </p:spPr>
        <p:txBody>
          <a:bodyPr/>
          <a:lstStyle>
            <a:lvl1pPr defTabSz="467359">
              <a:spcBef>
                <a:spcPts val="2200"/>
              </a:spcBef>
              <a:defRPr sz="4800"/>
            </a:lvl1pPr>
          </a:lstStyle>
          <a:p>
            <a:pPr/>
            <a:r>
              <a:t>To note…</a:t>
            </a:r>
          </a:p>
        </p:txBody>
      </p:sp>
      <p:sp>
        <p:nvSpPr>
          <p:cNvPr id="203" name="I am biased. I have made my mind up.…"/>
          <p:cNvSpPr txBox="1"/>
          <p:nvPr>
            <p:ph type="body" idx="1"/>
          </p:nvPr>
        </p:nvSpPr>
        <p:spPr>
          <a:prstGeom prst="rect">
            <a:avLst/>
          </a:prstGeom>
        </p:spPr>
        <p:txBody>
          <a:bodyPr/>
          <a:lstStyle/>
          <a:p>
            <a:pPr/>
            <a:r>
              <a:t>I am biased. I have made my mind up.</a:t>
            </a:r>
          </a:p>
          <a:p>
            <a:pPr/>
            <a:r>
              <a:t>I will switch between ‘reverse ageing’ and ‘eternal life’ quite often. Not because they are the same, but because they are the same to me.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Ageing as a disease…"/>
          <p:cNvSpPr txBox="1"/>
          <p:nvPr>
            <p:ph type="title"/>
          </p:nvPr>
        </p:nvSpPr>
        <p:spPr>
          <a:prstGeom prst="rect">
            <a:avLst/>
          </a:prstGeom>
        </p:spPr>
        <p:txBody>
          <a:bodyPr/>
          <a:lstStyle/>
          <a:p>
            <a:pPr defTabSz="397256">
              <a:defRPr sz="11560"/>
            </a:pPr>
            <a:r>
              <a:t>Ageing as a disease </a:t>
            </a:r>
          </a:p>
          <a:p>
            <a:pPr defTabSz="397256">
              <a:defRPr sz="11560"/>
            </a:pPr>
            <a:r>
              <a:t>or </a:t>
            </a:r>
          </a:p>
          <a:p>
            <a:pPr defTabSz="397256">
              <a:defRPr sz="11560"/>
            </a:pPr>
            <a:r>
              <a:t>diseases as you age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